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82" r:id="rId3"/>
    <p:sldId id="340" r:id="rId4"/>
    <p:sldId id="326" r:id="rId5"/>
    <p:sldId id="344" r:id="rId6"/>
    <p:sldId id="349" r:id="rId7"/>
    <p:sldId id="437" r:id="rId8"/>
    <p:sldId id="438" r:id="rId9"/>
    <p:sldId id="439" r:id="rId10"/>
    <p:sldId id="445" r:id="rId11"/>
    <p:sldId id="355" r:id="rId12"/>
    <p:sldId id="418" r:id="rId13"/>
    <p:sldId id="436" r:id="rId14"/>
    <p:sldId id="419" r:id="rId15"/>
    <p:sldId id="420" r:id="rId16"/>
    <p:sldId id="421" r:id="rId17"/>
    <p:sldId id="422" r:id="rId18"/>
    <p:sldId id="423" r:id="rId19"/>
    <p:sldId id="440" r:id="rId20"/>
    <p:sldId id="444" r:id="rId21"/>
    <p:sldId id="425" r:id="rId22"/>
    <p:sldId id="426" r:id="rId23"/>
    <p:sldId id="441" r:id="rId24"/>
    <p:sldId id="453" r:id="rId25"/>
    <p:sldId id="428" r:id="rId26"/>
    <p:sldId id="432" r:id="rId27"/>
    <p:sldId id="366" r:id="rId28"/>
    <p:sldId id="394" r:id="rId29"/>
    <p:sldId id="442" r:id="rId30"/>
    <p:sldId id="452" r:id="rId31"/>
    <p:sldId id="443" r:id="rId32"/>
    <p:sldId id="393" r:id="rId33"/>
    <p:sldId id="398" r:id="rId34"/>
    <p:sldId id="448" r:id="rId35"/>
    <p:sldId id="451" r:id="rId36"/>
    <p:sldId id="450" r:id="rId37"/>
    <p:sldId id="449" r:id="rId38"/>
    <p:sldId id="435" r:id="rId39"/>
    <p:sldId id="339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480" y="4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smtClean="0"/>
              <a:t>DATA </a:t>
            </a:r>
            <a:r>
              <a:rPr lang="en-US" sz="9000" dirty="0" smtClean="0"/>
              <a:t>SCIENCE</a:t>
            </a:r>
            <a:br>
              <a:rPr lang="en-US" sz="9000" dirty="0" smtClean="0"/>
            </a:br>
            <a:r>
              <a:rPr lang="en-US" sz="5000" dirty="0" smtClean="0"/>
              <a:t>machine learning / KNN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smtClean="0"/>
              <a:t>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Vector(list) </a:t>
            </a:r>
            <a:r>
              <a:rPr lang="en-US" sz="2000" dirty="0"/>
              <a:t>of </a:t>
            </a:r>
            <a:r>
              <a:rPr lang="en-US" sz="2000" dirty="0" smtClean="0"/>
              <a:t>“Predictors” X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features, independent variables, inputs, </a:t>
            </a:r>
            <a:r>
              <a:rPr lang="en-US" sz="2000" dirty="0" err="1" smtClean="0"/>
              <a:t>regressors</a:t>
            </a:r>
            <a:r>
              <a:rPr lang="en-US" sz="2000" dirty="0" smtClean="0"/>
              <a:t>, covariates, attributes</a:t>
            </a:r>
            <a:endParaRPr lang="en-US" sz="2000" dirty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“Response” </a:t>
            </a:r>
            <a:r>
              <a:rPr lang="en-US" sz="2000" dirty="0"/>
              <a:t>y</a:t>
            </a: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outcome, label, target, dependent variable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If y </a:t>
            </a:r>
            <a:r>
              <a:rPr lang="en-US" sz="2000" dirty="0" smtClean="0"/>
              <a:t>is </a:t>
            </a:r>
            <a:r>
              <a:rPr lang="en-US" sz="2000" dirty="0"/>
              <a:t>continuous: </a:t>
            </a:r>
            <a:r>
              <a:rPr lang="en-US" sz="2000" b="1" dirty="0" smtClean="0"/>
              <a:t>Regression</a:t>
            </a:r>
            <a:endParaRPr lang="en-US" sz="2000" b="1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e.g., price, blood pressure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If </a:t>
            </a:r>
            <a:r>
              <a:rPr lang="en-US" sz="2000" dirty="0" smtClean="0"/>
              <a:t>y </a:t>
            </a:r>
            <a:r>
              <a:rPr lang="en-US" sz="2000" dirty="0" smtClean="0"/>
              <a:t>is categorical (values in a finite, unordered set</a:t>
            </a:r>
            <a:r>
              <a:rPr lang="en-US" sz="2000" dirty="0"/>
              <a:t>): </a:t>
            </a:r>
            <a:r>
              <a:rPr lang="en-US" sz="2000" b="1" dirty="0"/>
              <a:t>Classification</a:t>
            </a:r>
            <a:endParaRPr lang="en-US" sz="2000" b="1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e.g., spam/ham, digit 0-9, cancer class of tissue sample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Data is composed of “observations” (predictors and the associated response)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samples, examples, instances, records</a:t>
            </a:r>
          </a:p>
          <a:p>
            <a:pPr marL="285750" indent="-28575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671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414337" y="2933700"/>
            <a:ext cx="8458200" cy="685800"/>
          </a:xfrm>
          <a:prstGeom prst="ellipse">
            <a:avLst/>
          </a:prstGeom>
          <a:solidFill>
            <a:schemeClr val="accent2">
              <a:alpha val="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8339138" y="3467101"/>
            <a:ext cx="609599" cy="6857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8186737" y="40767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predictors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137" y="4533900"/>
            <a:ext cx="669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Sample response: Did the child develop an infection? True/False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37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1110948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560112" y="2293126"/>
            <a:ext cx="471450" cy="480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37" y="4686411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244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7" y="209550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18" y="3316747"/>
            <a:ext cx="53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539614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Supervised Learning uses known/labeled “</a:t>
            </a:r>
            <a:r>
              <a:rPr lang="en-US" sz="2000" b="1" dirty="0" smtClean="0"/>
              <a:t>training</a:t>
            </a:r>
            <a:r>
              <a:rPr lang="en-US" sz="2000" dirty="0" smtClean="0"/>
              <a:t> cases” in order to:</a:t>
            </a:r>
          </a:p>
          <a:p>
            <a:pPr algn="l"/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Accurately predict unseen </a:t>
            </a:r>
            <a:r>
              <a:rPr lang="en-US" sz="2000" b="1" dirty="0" smtClean="0"/>
              <a:t>test</a:t>
            </a:r>
            <a:r>
              <a:rPr lang="en-US" sz="2000" dirty="0" smtClean="0"/>
              <a:t> cases</a:t>
            </a:r>
          </a:p>
          <a:p>
            <a:pPr marL="614363" lvl="1" indent="-285750" algn="l">
              <a:buFont typeface="Arial"/>
              <a:buChar char="•"/>
            </a:pP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Understand which predictors affect the response, and how</a:t>
            </a:r>
          </a:p>
          <a:p>
            <a:pPr marL="614363" lvl="1" indent="-285750" algn="l">
              <a:buFont typeface="Arial"/>
              <a:buChar char="•"/>
            </a:pP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Assess the quality of our predictions</a:t>
            </a:r>
          </a:p>
        </p:txBody>
      </p:sp>
    </p:spTree>
    <p:extLst>
      <p:ext uri="{BB962C8B-B14F-4D97-AF65-F5344CB8AC3E}">
        <p14:creationId xmlns:p14="http://schemas.microsoft.com/office/powerpoint/2010/main" val="1247479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Regression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Establish the relationship between salary and demographic variables in population survey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714500"/>
            <a:ext cx="6324600" cy="267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3937" y="4305300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Income survey data for males from the central Atlantic region of the USA in 2009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1100137" y="4775656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588150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930414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Predict whether someone will have a heart attack on the basis of demographic, diet and clinical measurements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3437" y="2857500"/>
            <a:ext cx="415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mtClean="0"/>
              <a:t>Case-control sample of men from South Africa</a:t>
            </a:r>
          </a:p>
          <a:p>
            <a:pPr algn="l"/>
            <a:r>
              <a:rPr lang="en-US" sz="1400" smtClean="0"/>
              <a:t>Red = heart disease</a:t>
            </a:r>
          </a:p>
          <a:p>
            <a:pPr algn="l"/>
            <a:r>
              <a:rPr lang="en-US" sz="1400"/>
              <a:t>B</a:t>
            </a:r>
            <a:r>
              <a:rPr lang="en-US" sz="1400" smtClean="0"/>
              <a:t>lue = no heart disease</a:t>
            </a:r>
            <a:endParaRPr lang="en-US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1638300"/>
            <a:ext cx="3505200" cy="33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9137" y="4775656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2704378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Identify the numbers in a handwritten zip code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638300"/>
            <a:ext cx="4710112" cy="289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8737" y="4686300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40724112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Classification Example: </a:t>
            </a:r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Screenshot 2015-01-12 09.5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363075" cy="48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71942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Classification Example: </a:t>
            </a:r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 descr="Screenshot 2015-01-12 10.2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952500"/>
            <a:ext cx="8001000" cy="41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30588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machine learning?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Supervised Learning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Unsupervised Learning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Summary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Classification 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with K-Nearest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Neighbors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III. UNSupervised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UNSupervised </a:t>
            </a:r>
            <a:r>
              <a:rPr lang="en-US"/>
              <a:t>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No response variable y, just a set of predictors X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Objective is more </a:t>
            </a:r>
            <a:r>
              <a:rPr lang="en-US" sz="2000" dirty="0" smtClean="0"/>
              <a:t>open:</a:t>
            </a: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groups of observations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predictors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</a:t>
            </a:r>
            <a:r>
              <a:rPr lang="en-US" sz="2000" dirty="0" smtClean="0"/>
              <a:t>combinations </a:t>
            </a:r>
            <a:r>
              <a:rPr lang="en-US" sz="2000" dirty="0" smtClean="0"/>
              <a:t>of features that </a:t>
            </a:r>
            <a:r>
              <a:rPr lang="en-US" sz="2000" dirty="0" smtClean="0"/>
              <a:t>explain </a:t>
            </a:r>
            <a:r>
              <a:rPr lang="en-US" sz="2000" dirty="0" smtClean="0"/>
              <a:t>the variation in the data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Difficult to evaluate how well you are doing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Data is easier to obtain for unsupervised learning since it can be “unlabeled” (i.e., it hasn’t been labeled with a response)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Sometimes useful as a preprocessing step for supervised learning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Common techniques: clustering, 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78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0580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Clustering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9137" y="4775656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Source: </a:t>
            </a:r>
            <a:r>
              <a:rPr lang="en-US" sz="800" dirty="0"/>
              <a:t>http://</a:t>
            </a:r>
            <a:r>
              <a:rPr lang="en-US" sz="800" dirty="0" err="1"/>
              <a:t>people.cs.pitt.edu</a:t>
            </a:r>
            <a:r>
              <a:rPr lang="en-US" sz="800" dirty="0"/>
              <a:t>/~milos/courses/cs2750-Spring03/lectures/class17.pdf</a:t>
            </a:r>
            <a:endParaRPr lang="en-US" sz="800" dirty="0"/>
          </a:p>
        </p:txBody>
      </p:sp>
      <p:pic>
        <p:nvPicPr>
          <p:cNvPr id="3" name="Picture 2" descr="Screenshot 2015-01-12 16.20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952500"/>
            <a:ext cx="4749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8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Clustering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930414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Classify </a:t>
            </a:r>
            <a:r>
              <a:rPr lang="en-US" sz="2000" dirty="0"/>
              <a:t>US residential neighborhoods into 67 unique segments based on demographic and socioeconomic </a:t>
            </a:r>
            <a:r>
              <a:rPr lang="en-US" sz="2000" dirty="0" smtClean="0"/>
              <a:t>characteristics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214937" y="1856244"/>
            <a:ext cx="3581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Example of cluster: </a:t>
            </a:r>
            <a:r>
              <a:rPr lang="en-US" sz="1400" b="1" dirty="0" smtClean="0"/>
              <a:t>Metro Renters:</a:t>
            </a:r>
            <a:endParaRPr lang="en-US" sz="1400" b="1" dirty="0" smtClean="0"/>
          </a:p>
          <a:p>
            <a:pPr algn="l"/>
            <a:endParaRPr lang="en-US" sz="1400" dirty="0"/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Young, mobile, educated, or still in </a:t>
            </a:r>
            <a:r>
              <a:rPr lang="en-US" sz="1400" dirty="0" smtClean="0"/>
              <a:t>school</a:t>
            </a:r>
            <a:endParaRPr lang="en-US" sz="1400" dirty="0"/>
          </a:p>
          <a:p>
            <a:pPr marL="285750" indent="-285750" algn="l">
              <a:buFont typeface="Arial"/>
              <a:buChar char="•"/>
            </a:pPr>
            <a:r>
              <a:rPr lang="en-US" sz="1400" dirty="0"/>
              <a:t>L</a:t>
            </a:r>
            <a:r>
              <a:rPr lang="en-US" sz="1400" dirty="0" smtClean="0"/>
              <a:t>ive </a:t>
            </a:r>
            <a:r>
              <a:rPr lang="en-US" sz="1400" dirty="0" smtClean="0"/>
              <a:t>alone or with a </a:t>
            </a:r>
            <a:r>
              <a:rPr lang="en-US" sz="1400" dirty="0" smtClean="0"/>
              <a:t>roommate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Works </a:t>
            </a:r>
            <a:r>
              <a:rPr lang="en-US" sz="1400" dirty="0"/>
              <a:t>l</a:t>
            </a:r>
            <a:r>
              <a:rPr lang="en-US" sz="1400" dirty="0" smtClean="0"/>
              <a:t>ong hours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B</a:t>
            </a:r>
            <a:r>
              <a:rPr lang="en-US" sz="1400" dirty="0" smtClean="0"/>
              <a:t>uys </a:t>
            </a:r>
            <a:r>
              <a:rPr lang="en-US" sz="1400" dirty="0" smtClean="0"/>
              <a:t>groceries at Whole Foods and Trader </a:t>
            </a:r>
            <a:r>
              <a:rPr lang="en-US" sz="1400" dirty="0" smtClean="0"/>
              <a:t>Joe’s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Shops </a:t>
            </a:r>
            <a:r>
              <a:rPr lang="en-US" sz="1400" dirty="0" smtClean="0"/>
              <a:t>at </a:t>
            </a:r>
            <a:r>
              <a:rPr lang="en-US" sz="1400" dirty="0" smtClean="0"/>
              <a:t>Banana Republic, Nordstrom, and </a:t>
            </a:r>
            <a:r>
              <a:rPr lang="en-US" sz="1400" dirty="0" smtClean="0"/>
              <a:t>Gap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Loves </a:t>
            </a:r>
            <a:r>
              <a:rPr lang="en-US" sz="1400" dirty="0" smtClean="0"/>
              <a:t>yoga</a:t>
            </a:r>
            <a:r>
              <a:rPr lang="en-US" sz="1400" dirty="0" smtClean="0"/>
              <a:t>, go skiing, and attend Pilates sessions.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214937" y="4775656"/>
            <a:ext cx="381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http://www.esri.com/landing-pages/tapestry/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7" y="1638299"/>
            <a:ext cx="4267200" cy="343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293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IV. Summary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4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78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25834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V. Classification with</a:t>
            </a:r>
            <a:br>
              <a:rPr lang="en-US" sz="7500" smtClean="0"/>
            </a:br>
            <a:r>
              <a:rPr lang="en-US" sz="7500" smtClean="0"/>
              <a:t>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78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0580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78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37" y="17145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1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machine learning?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1110948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560112" y="2293126"/>
            <a:ext cx="471450" cy="480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37" y="4686411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244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7" y="209550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18" y="3316747"/>
            <a:ext cx="53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767419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Classification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183" y="1057513"/>
            <a:ext cx="5329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a classification </a:t>
            </a:r>
            <a:r>
              <a:rPr lang="en-US" sz="3000" smtClean="0">
                <a:latin typeface="PFDinTextCompPro-Italic"/>
                <a:cs typeface="PFDinTextCompPro-Italic"/>
              </a:rPr>
              <a:t>problem work?</a:t>
            </a: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: Data in, predicted labels </a:t>
            </a:r>
            <a:r>
              <a:rPr lang="en-US" sz="3000" smtClean="0">
                <a:latin typeface="PFDinTextCompPro-Italic"/>
                <a:cs typeface="PFDinTextCompPro-Italic"/>
              </a:rPr>
              <a:t>out.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390140"/>
            <a:ext cx="6014720" cy="1534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794" y="4686300"/>
            <a:ext cx="3018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</a:t>
            </a:r>
            <a:r>
              <a:rPr lang="en-US" sz="800" dirty="0">
                <a:latin typeface="+mn-lt"/>
              </a:rPr>
              <a:t>://www-</a:t>
            </a:r>
            <a:r>
              <a:rPr lang="en-US" sz="800" dirty="0" err="1">
                <a:latin typeface="+mn-lt"/>
              </a:rPr>
              <a:t>users.cs.umn.edu</a:t>
            </a:r>
            <a:r>
              <a:rPr lang="en-US" sz="800" dirty="0">
                <a:latin typeface="+mn-lt"/>
              </a:rPr>
              <a:t>/~</a:t>
            </a:r>
            <a:r>
              <a:rPr lang="en-US" sz="800" dirty="0" err="1">
                <a:latin typeface="+mn-lt"/>
              </a:rPr>
              <a:t>kumar</a:t>
            </a:r>
            <a:r>
              <a:rPr lang="en-US" sz="800" dirty="0">
                <a:latin typeface="+mn-lt"/>
              </a:rPr>
              <a:t>/</a:t>
            </a:r>
            <a:r>
              <a:rPr lang="en-US" sz="800" dirty="0" err="1">
                <a:latin typeface="+mn-lt"/>
              </a:rPr>
              <a:t>dmbook</a:t>
            </a:r>
            <a:r>
              <a:rPr lang="en-US" sz="800" dirty="0">
                <a:latin typeface="+mn-lt"/>
              </a:rPr>
              <a:t>/ch4.pdf</a:t>
            </a:r>
          </a:p>
        </p:txBody>
      </p:sp>
    </p:spTree>
    <p:extLst>
      <p:ext uri="{BB962C8B-B14F-4D97-AF65-F5344CB8AC3E}">
        <p14:creationId xmlns:p14="http://schemas.microsoft.com/office/powerpoint/2010/main" val="259967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95337" y="2476500"/>
            <a:ext cx="1463675" cy="1463675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What are </a:t>
              </a: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the predictors? What is the response?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8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</a:t>
            </a:r>
            <a:r>
              <a:rPr lang="en-US" sz="2500" dirty="0" smtClean="0">
                <a:latin typeface="PFDinTextCompPro-Italic"/>
                <a:cs typeface="PFDinTextCompPro-Italic"/>
              </a:rPr>
              <a:t>a value for k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0137" y="38481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06644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</a:t>
            </a:r>
            <a:r>
              <a:rPr lang="en-US" sz="2500" dirty="0" smtClean="0">
                <a:latin typeface="PFDinTextCompPro-Italic"/>
                <a:cs typeface="PFDinTextCompPro-Italic"/>
              </a:rPr>
              <a:t>a value for k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>
                <a:latin typeface="PFDinTextCompPro-Italic"/>
                <a:cs typeface="PFDinTextCompPro-Italic"/>
              </a:rPr>
              <a:t>Find colors of k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    nearest neighbors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  <a:endParaRPr lang="en-US" sz="2500" dirty="0">
              <a:latin typeface="PFDinTextCompPro-Italic"/>
              <a:cs typeface="PFDinTextCompPro-Ital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0137" y="38481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5367337" y="35433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053137" y="3009900"/>
            <a:ext cx="152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205537" y="3390900"/>
            <a:ext cx="3048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914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73936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937" y="1104900"/>
            <a:ext cx="9166805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</a:t>
            </a:r>
            <a:r>
              <a:rPr lang="en-US" sz="2500" dirty="0" smtClean="0">
                <a:latin typeface="PFDinTextCompPro-Italic"/>
                <a:cs typeface="PFDinTextCompPro-Italic"/>
              </a:rPr>
              <a:t>a value for </a:t>
            </a:r>
            <a:r>
              <a:rPr lang="en-US" sz="2500" dirty="0" smtClean="0">
                <a:latin typeface="PFDinTextCompPro-Italic"/>
                <a:cs typeface="PFDinTextCompPro-Italic"/>
              </a:rPr>
              <a:t>k.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Find </a:t>
            </a:r>
            <a:r>
              <a:rPr lang="en-US" sz="2500" dirty="0" smtClean="0">
                <a:latin typeface="PFDinTextCompPro-Italic"/>
                <a:cs typeface="PFDinTextCompPro-Italic"/>
              </a:rPr>
              <a:t>colors of k 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</a:t>
            </a:r>
            <a:r>
              <a:rPr lang="en-US" sz="2500" dirty="0" smtClean="0">
                <a:latin typeface="PFDinTextCompPro-Italic"/>
                <a:cs typeface="PFDinTextCompPro-Italic"/>
              </a:rPr>
              <a:t>nearest </a:t>
            </a:r>
            <a:r>
              <a:rPr lang="en-US" sz="2500" dirty="0" smtClean="0">
                <a:latin typeface="PFDinTextCompPro-Italic"/>
                <a:cs typeface="PFDinTextCompPro-Italic"/>
              </a:rPr>
              <a:t>neighbors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 startAt="3"/>
            </a:pPr>
            <a:r>
              <a:rPr lang="en-US" sz="2500" dirty="0" smtClean="0">
                <a:latin typeface="PFDinTextCompPro-Italic"/>
                <a:cs typeface="PFDinTextCompPro-Italic"/>
              </a:rPr>
              <a:t>Assign </a:t>
            </a:r>
            <a:r>
              <a:rPr lang="en-US" sz="2500" dirty="0" smtClean="0">
                <a:latin typeface="PFDinTextCompPro-Italic"/>
                <a:cs typeface="PFDinTextCompPro-Italic"/>
              </a:rPr>
              <a:t>the most 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</a:t>
            </a:r>
            <a:r>
              <a:rPr lang="en-US" sz="2500" dirty="0" smtClean="0">
                <a:latin typeface="PFDinTextCompPro-Italic"/>
                <a:cs typeface="PFDinTextCompPro-Italic"/>
              </a:rPr>
              <a:t>common </a:t>
            </a:r>
            <a:r>
              <a:rPr lang="en-US" sz="2500" dirty="0" smtClean="0">
                <a:latin typeface="PFDinTextCompPro-Italic"/>
                <a:cs typeface="PFDinTextCompPro-Italic"/>
              </a:rPr>
              <a:t>color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</a:t>
            </a:r>
            <a:r>
              <a:rPr lang="en-US" sz="2500" dirty="0" smtClean="0">
                <a:latin typeface="PFDinTextCompPro-Italic"/>
                <a:cs typeface="PFDinTextCompPro-Italic"/>
              </a:rPr>
              <a:t>to </a:t>
            </a:r>
            <a:r>
              <a:rPr lang="en-US" sz="2500" dirty="0" smtClean="0">
                <a:latin typeface="PFDinTextCompPro-Italic"/>
                <a:cs typeface="PFDinTextCompPro-Italic"/>
              </a:rPr>
              <a:t>the gray dot.</a:t>
            </a:r>
          </a:p>
        </p:txBody>
      </p:sp>
    </p:spTree>
    <p:extLst>
      <p:ext uri="{BB962C8B-B14F-4D97-AF65-F5344CB8AC3E}">
        <p14:creationId xmlns:p14="http://schemas.microsoft.com/office/powerpoint/2010/main" val="2339251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73936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937" y="1104900"/>
            <a:ext cx="9166805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</a:t>
            </a:r>
            <a:r>
              <a:rPr lang="en-US" sz="2500" dirty="0" smtClean="0">
                <a:latin typeface="PFDinTextCompPro-Italic"/>
                <a:cs typeface="PFDinTextCompPro-Italic"/>
              </a:rPr>
              <a:t>a value for </a:t>
            </a:r>
            <a:r>
              <a:rPr lang="en-US" sz="2500" dirty="0" smtClean="0">
                <a:latin typeface="PFDinTextCompPro-Italic"/>
                <a:cs typeface="PFDinTextCompPro-Italic"/>
              </a:rPr>
              <a:t>k.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Find </a:t>
            </a:r>
            <a:r>
              <a:rPr lang="en-US" sz="2500" dirty="0" smtClean="0">
                <a:latin typeface="PFDinTextCompPro-Italic"/>
                <a:cs typeface="PFDinTextCompPro-Italic"/>
              </a:rPr>
              <a:t>colors of k 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</a:t>
            </a:r>
            <a:r>
              <a:rPr lang="en-US" sz="2500" dirty="0" smtClean="0">
                <a:latin typeface="PFDinTextCompPro-Italic"/>
                <a:cs typeface="PFDinTextCompPro-Italic"/>
              </a:rPr>
              <a:t>nearest </a:t>
            </a:r>
            <a:r>
              <a:rPr lang="en-US" sz="2500" dirty="0" smtClean="0">
                <a:latin typeface="PFDinTextCompPro-Italic"/>
                <a:cs typeface="PFDinTextCompPro-Italic"/>
              </a:rPr>
              <a:t>neighbors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 startAt="3"/>
            </a:pPr>
            <a:r>
              <a:rPr lang="en-US" sz="2500" dirty="0" smtClean="0">
                <a:latin typeface="PFDinTextCompPro-Italic"/>
                <a:cs typeface="PFDinTextCompPro-Italic"/>
              </a:rPr>
              <a:t>Assign </a:t>
            </a:r>
            <a:r>
              <a:rPr lang="en-US" sz="2500" dirty="0" smtClean="0">
                <a:latin typeface="PFDinTextCompPro-Italic"/>
                <a:cs typeface="PFDinTextCompPro-Italic"/>
              </a:rPr>
              <a:t>the most 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</a:t>
            </a:r>
            <a:r>
              <a:rPr lang="en-US" sz="2500" dirty="0" smtClean="0">
                <a:latin typeface="PFDinTextCompPro-Italic"/>
                <a:cs typeface="PFDinTextCompPro-Italic"/>
              </a:rPr>
              <a:t>common </a:t>
            </a:r>
            <a:r>
              <a:rPr lang="en-US" sz="2500" dirty="0" smtClean="0">
                <a:latin typeface="PFDinTextCompPro-Italic"/>
                <a:cs typeface="PFDinTextCompPro-Italic"/>
              </a:rPr>
              <a:t>color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</a:t>
            </a:r>
            <a:r>
              <a:rPr lang="en-US" sz="2500" dirty="0" smtClean="0">
                <a:latin typeface="PFDinTextCompPro-Italic"/>
                <a:cs typeface="PFDinTextCompPro-Italic"/>
              </a:rPr>
              <a:t>to </a:t>
            </a:r>
            <a:r>
              <a:rPr lang="en-US" sz="2500" dirty="0" smtClean="0">
                <a:latin typeface="PFDinTextCompPro-Italic"/>
                <a:cs typeface="PFDinTextCompPro-Italic"/>
              </a:rPr>
              <a:t>the gray dot.</a:t>
            </a: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538537" y="3759898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Our definition of “nearest” implicitly uses the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Euclidean distance function.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77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6737" y="1028700"/>
            <a:ext cx="8153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Advantages of KNN: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Simple to understand and explain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Model training phase is fast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Non-parametric </a:t>
            </a:r>
            <a:r>
              <a:rPr lang="en-US" sz="1800" dirty="0"/>
              <a:t>(does not presume a </a:t>
            </a:r>
            <a:r>
              <a:rPr lang="en-US" sz="1800" dirty="0" smtClean="0"/>
              <a:t>“form” </a:t>
            </a:r>
            <a:r>
              <a:rPr lang="en-US" sz="1800" dirty="0"/>
              <a:t>of the “decision boundary”)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Disadvantages of KNN: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Prediction phase can be slow when n is large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Sensitive </a:t>
            </a:r>
            <a:r>
              <a:rPr lang="en-US" sz="1800" dirty="0"/>
              <a:t>to irrelevant </a:t>
            </a:r>
            <a:r>
              <a:rPr lang="en-US" sz="1800" dirty="0" smtClean="0"/>
              <a:t>features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3831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9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" y="1790699"/>
            <a:ext cx="5172779" cy="191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/>
              <a:t>Machine Learning is a class of algorithms which are data-driven. Unlike classical algorithms, it is the data that defines a “good” answer.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Example: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A </a:t>
            </a:r>
            <a:r>
              <a:rPr lang="en-US" sz="1400" b="1" dirty="0" smtClean="0"/>
              <a:t>Non-</a:t>
            </a:r>
            <a:r>
              <a:rPr lang="en-US" sz="1400" dirty="0" smtClean="0"/>
              <a:t>Machine Learning algorithm might “define” a face as having a roundish structure, two eyes, hair, nose, etc. The algorithm then looks for these “hard-coded” features in test cases.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A Machine Learning algorithm might only be given several pictures of faces and non-faces that are labeled as </a:t>
            </a:r>
            <a:r>
              <a:rPr lang="en-US" sz="1400" dirty="0" smtClean="0"/>
              <a:t>such. From </a:t>
            </a:r>
            <a:r>
              <a:rPr lang="en-US" sz="1400" dirty="0" smtClean="0"/>
              <a:t>the examples (called training set) it would “figure out” it’s own definition of a face.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Example: Facial Recognition: 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 descr="k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638300"/>
            <a:ext cx="1028700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0737" y="1790700"/>
            <a:ext cx="116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pic>
        <p:nvPicPr>
          <p:cNvPr id="10" name="Picture 9" descr="bob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3924300"/>
            <a:ext cx="1308107" cy="854497"/>
          </a:xfrm>
          <a:prstGeom prst="rect">
            <a:avLst/>
          </a:prstGeom>
        </p:spPr>
      </p:pic>
      <p:pic>
        <p:nvPicPr>
          <p:cNvPr id="11" name="Picture 10" descr="hors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2705100"/>
            <a:ext cx="1101707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737" y="2933700"/>
            <a:ext cx="2207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Face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90737" y="4000500"/>
            <a:ext cx="116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876300"/>
            <a:ext cx="3468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Training set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86537" y="876300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</a:t>
            </a:r>
            <a:endParaRPr lang="en-US" b="1" dirty="0"/>
          </a:p>
        </p:txBody>
      </p:sp>
      <p:pic>
        <p:nvPicPr>
          <p:cNvPr id="16" name="Picture 15" descr="sinanpr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790700"/>
            <a:ext cx="1623288" cy="1623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72337" y="2247900"/>
            <a:ext cx="134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6737" y="4381500"/>
            <a:ext cx="467995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core of machine learning deals with </a:t>
            </a:r>
            <a:r>
              <a:rPr lang="en-US" sz="2000" i="1" dirty="0"/>
              <a:t>representation </a:t>
            </a:r>
            <a:r>
              <a:rPr lang="en-US" sz="2000" dirty="0"/>
              <a:t>and </a:t>
            </a:r>
            <a:r>
              <a:rPr lang="en-US" sz="2000" i="1" dirty="0"/>
              <a:t>generalization</a:t>
            </a: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5770132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053137" y="4152900"/>
            <a:ext cx="1934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41478" y="952500"/>
            <a:ext cx="1902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824538" y="3390899"/>
            <a:ext cx="838199" cy="7620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13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053137" y="4152900"/>
            <a:ext cx="1934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41478" y="952500"/>
            <a:ext cx="1902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824538" y="3390899"/>
            <a:ext cx="838199" cy="7620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109537" y="3924300"/>
            <a:ext cx="3124200" cy="10668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Supervised: labeled data</a:t>
              </a:r>
            </a:p>
            <a:p>
              <a:pPr algn="l">
                <a:lnSpc>
                  <a:spcPct val="75000"/>
                </a:lnSpc>
              </a:pP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Unsupervised: unlabeled data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151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053137" y="4152900"/>
            <a:ext cx="1934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41478" y="952500"/>
            <a:ext cx="1902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824538" y="3390899"/>
            <a:ext cx="838199" cy="7620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109537" y="3924300"/>
            <a:ext cx="3124200" cy="10668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Supervised: labeled data</a:t>
              </a:r>
            </a:p>
            <a:p>
              <a:pPr algn="l">
                <a:lnSpc>
                  <a:spcPct val="75000"/>
                </a:lnSpc>
              </a:pP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Unsupervised: unlabeled data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18" name="Group 26"/>
          <p:cNvGrpSpPr>
            <a:grpSpLocks/>
          </p:cNvGrpSpPr>
          <p:nvPr/>
        </p:nvGrpSpPr>
        <p:grpSpPr bwMode="auto">
          <a:xfrm>
            <a:off x="3386137" y="3924300"/>
            <a:ext cx="2209800" cy="1219200"/>
            <a:chOff x="0" y="0"/>
            <a:chExt cx="1280" cy="1280"/>
          </a:xfrm>
        </p:grpSpPr>
        <p:pic>
          <p:nvPicPr>
            <p:cNvPr id="1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Previous example was supervised!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54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10753</TotalTime>
  <Pages>0</Pages>
  <Words>1276</Words>
  <Characters>0</Characters>
  <Application>Microsoft Macintosh PowerPoint</Application>
  <PresentationFormat>Custom</PresentationFormat>
  <Lines>0</Lines>
  <Paragraphs>294</Paragraphs>
  <Slides>38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GA_Instructor_Template_Deck</vt:lpstr>
      <vt:lpstr>Agenda</vt:lpstr>
      <vt:lpstr>DATA SCIENCE machine learning / KNN</vt:lpstr>
      <vt:lpstr> I. what is machine learning? iI. Supervised Learning III. Unsupervised Learning IV. Summary V. Classification with K-Nearest Neighbors</vt:lpstr>
      <vt:lpstr>I. 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UNSupervised Learning</vt:lpstr>
      <vt:lpstr>PowerPoint Presentation</vt:lpstr>
      <vt:lpstr>PowerPoint Presentation</vt:lpstr>
      <vt:lpstr>PowerPoint Presentation</vt:lpstr>
      <vt:lpstr>PowerPoint Presentation</vt:lpstr>
      <vt:lpstr>IV. Summary</vt:lpstr>
      <vt:lpstr>PowerPoint Presentation</vt:lpstr>
      <vt:lpstr>V. Classification with K-Nearest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1031</cp:revision>
  <dcterms:modified xsi:type="dcterms:W3CDTF">2015-01-12T22:30:07Z</dcterms:modified>
</cp:coreProperties>
</file>